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1148" r:id="rId3"/>
    <p:sldId id="259" r:id="rId4"/>
    <p:sldId id="1069" r:id="rId5"/>
    <p:sldId id="1131" r:id="rId6"/>
    <p:sldId id="260" r:id="rId7"/>
    <p:sldId id="1135" r:id="rId8"/>
    <p:sldId id="1105" r:id="rId9"/>
    <p:sldId id="1141" r:id="rId10"/>
    <p:sldId id="266" r:id="rId11"/>
    <p:sldId id="1136" r:id="rId12"/>
    <p:sldId id="1159" r:id="rId13"/>
    <p:sldId id="1146" r:id="rId14"/>
    <p:sldId id="1145" r:id="rId15"/>
    <p:sldId id="267" r:id="rId16"/>
    <p:sldId id="263" r:id="rId17"/>
    <p:sldId id="264" r:id="rId18"/>
    <p:sldId id="1143" r:id="rId19"/>
    <p:sldId id="298" r:id="rId20"/>
    <p:sldId id="1144" r:id="rId21"/>
    <p:sldId id="268" r:id="rId22"/>
    <p:sldId id="1156" r:id="rId23"/>
    <p:sldId id="269" r:id="rId24"/>
    <p:sldId id="1138" r:id="rId25"/>
    <p:sldId id="1139" r:id="rId26"/>
    <p:sldId id="1140" r:id="rId27"/>
    <p:sldId id="265" r:id="rId28"/>
    <p:sldId id="1085" r:id="rId29"/>
    <p:sldId id="1018" r:id="rId30"/>
    <p:sldId id="1010" r:id="rId31"/>
    <p:sldId id="1149" r:id="rId32"/>
    <p:sldId id="1150" r:id="rId33"/>
    <p:sldId id="1151" r:id="rId34"/>
    <p:sldId id="1152" r:id="rId35"/>
    <p:sldId id="1153" r:id="rId36"/>
    <p:sldId id="1154" r:id="rId37"/>
    <p:sldId id="1157" r:id="rId38"/>
    <p:sldId id="1155" r:id="rId39"/>
    <p:sldId id="1168" r:id="rId40"/>
    <p:sldId id="261" r:id="rId41"/>
    <p:sldId id="262" r:id="rId42"/>
    <p:sldId id="1130" r:id="rId43"/>
    <p:sldId id="1132" r:id="rId44"/>
    <p:sldId id="1137" r:id="rId45"/>
    <p:sldId id="1160" r:id="rId46"/>
    <p:sldId id="1161" r:id="rId47"/>
    <p:sldId id="1162" r:id="rId48"/>
    <p:sldId id="1163" r:id="rId49"/>
    <p:sldId id="1164" r:id="rId50"/>
    <p:sldId id="1165" r:id="rId51"/>
    <p:sldId id="1169" r:id="rId52"/>
    <p:sldId id="1170" r:id="rId53"/>
    <p:sldId id="1171" r:id="rId54"/>
    <p:sldId id="1167" r:id="rId55"/>
    <p:sldId id="1172" r:id="rId56"/>
    <p:sldId id="1173" r:id="rId57"/>
    <p:sldId id="271" r:id="rId58"/>
    <p:sldId id="257" r:id="rId59"/>
    <p:sldId id="258" r:id="rId60"/>
    <p:sldId id="1174" r:id="rId61"/>
    <p:sldId id="1175" r:id="rId62"/>
    <p:sldId id="1176" r:id="rId63"/>
    <p:sldId id="1177" r:id="rId64"/>
    <p:sldId id="1178" r:id="rId65"/>
    <p:sldId id="1179" r:id="rId66"/>
    <p:sldId id="1180" r:id="rId67"/>
    <p:sldId id="1181" r:id="rId68"/>
    <p:sldId id="1185" r:id="rId69"/>
    <p:sldId id="1182" r:id="rId70"/>
    <p:sldId id="1183" r:id="rId71"/>
    <p:sldId id="1184" r:id="rId72"/>
    <p:sldId id="270" r:id="rId73"/>
    <p:sldId id="1147" r:id="rId74"/>
    <p:sldId id="114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65"/>
    <p:restoredTop sz="96327"/>
  </p:normalViewPr>
  <p:slideViewPr>
    <p:cSldViewPr snapToGrid="0">
      <p:cViewPr varScale="1">
        <p:scale>
          <a:sx n="90" d="100"/>
          <a:sy n="90" d="100"/>
        </p:scale>
        <p:origin x="24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c37dddf1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c37dddf1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c37dddf1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c37dddf1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instance, . Cython compiler doesn’t call python torch library when releasing the global clock is released.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c37dddf1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c37dddf1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c37dddf1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c37dddf1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c37dddf1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c37dddf1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(generally speaking, memory utilized is some simple multiplication of the input mem ← plot this out)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c37dddf1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c37dddf12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c37dddf1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c37dddf1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c37dddf1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c37dddf1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c37dddf1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c37dddf1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c37dddf12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c37dddf12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d81f98e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d81f98e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c37dddf12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c37dddf12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8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a107e65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a107e65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67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c60fec1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c60fec1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c37dddf1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c37dddf1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Aug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arxiv.org/abs/2103.09430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0687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34.204.188.58/cgi-bin/similar?query=Deepwal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279D475-25B0-55CC-2F71-248AF7EA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835" y="4540468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861" y="37420"/>
            <a:ext cx="2299139" cy="297968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6EBE-972A-A022-A894-BDF79823DFB9}"/>
              </a:ext>
            </a:extLst>
          </p:cNvPr>
          <p:cNvSpPr txBox="1"/>
          <p:nvPr/>
        </p:nvSpPr>
        <p:spPr>
          <a:xfrm>
            <a:off x="9549738" y="1690688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 (next slide)</a:t>
            </a:r>
          </a:p>
          <a:p>
            <a:r>
              <a:rPr lang="en-US" dirty="0"/>
              <a:t>Dirty (previous slide)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/>
              <a:t>Large &amp; Growing: </a:t>
            </a:r>
            <a:br>
              <a:rPr lang="en-US" dirty="0"/>
            </a:br>
            <a:r>
              <a:rPr lang="en-US" sz="4000" dirty="0"/>
              <a:t>Doubles Every 9 Years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Standard Benchmarks: OGB</a:t>
            </a:r>
          </a:p>
          <a:p>
            <a:pPr lvl="1"/>
            <a:r>
              <a:rPr lang="en-US" sz="2800" dirty="0"/>
              <a:t>Small: 3M &lt;&lt; 200M</a:t>
            </a:r>
          </a:p>
          <a:p>
            <a:pPr lvl="1"/>
            <a:r>
              <a:rPr lang="en-US" sz="2800" dirty="0"/>
              <a:t>Static: Frozen since KDD-2021</a:t>
            </a:r>
          </a:p>
          <a:p>
            <a:pPr lvl="2"/>
            <a:r>
              <a:rPr lang="en-US" sz="2400" dirty="0">
                <a:hlinkClick r:id="rId2"/>
              </a:rPr>
              <a:t>https://arxiv.org/abs/2103.09430</a:t>
            </a:r>
            <a:endParaRPr lang="en-US" sz="2400" dirty="0"/>
          </a:p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235" y="4567227"/>
            <a:ext cx="2961861" cy="2062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hlinkClick r:id="rId3"/>
              </a:rPr>
              <a:t>https://arxiv.org/pdf/2005.00687.pdf</a:t>
            </a:r>
            <a:r>
              <a:rPr lang="en-US" sz="2600" dirty="0"/>
              <a:t> </a:t>
            </a:r>
          </a:p>
          <a:p>
            <a:r>
              <a:rPr lang="en-US" dirty="0"/>
              <a:t>Nodes (papers): 3M (small)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2017</a:t>
            </a:r>
          </a:p>
          <a:p>
            <a:pPr lvl="1"/>
            <a:r>
              <a:rPr lang="en-US" dirty="0"/>
              <a:t>Validation: 2018</a:t>
            </a:r>
          </a:p>
          <a:p>
            <a:pPr lvl="1"/>
            <a:r>
              <a:rPr lang="en-US" dirty="0"/>
              <a:t>Test: 2019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(because of missing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26BE0-1AAC-F106-6A7A-3B7CE263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7038097" y="4870263"/>
            <a:ext cx="3407929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Benchmarks</a:t>
            </a:r>
            <a:endParaRPr dirty="0"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Dataset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4D6C763B-B1A0-EC59-4B84-A372AD277CD9}"/>
              </a:ext>
            </a:extLst>
          </p:cNvPr>
          <p:cNvSpPr/>
          <p:nvPr/>
        </p:nvSpPr>
        <p:spPr>
          <a:xfrm>
            <a:off x="7704881" y="3056544"/>
            <a:ext cx="1907471" cy="872754"/>
          </a:xfrm>
          <a:prstGeom prst="wedgeRoundRectCallout">
            <a:avLst>
              <a:gd name="adj1" fmla="val -26910"/>
              <a:gd name="adj2" fmla="val -8926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GBs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TBs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4D5AE67-71ED-6F5E-1B18-4E40A5E4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093" y="4541717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E24E50-AF1E-B83E-7B29-0522EFEABE6E}"/>
              </a:ext>
            </a:extLst>
          </p:cNvPr>
          <p:cNvSpPr/>
          <p:nvPr/>
        </p:nvSpPr>
        <p:spPr>
          <a:xfrm>
            <a:off x="6096000" y="4495800"/>
            <a:ext cx="4452257" cy="3374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62" y="2707010"/>
            <a:ext cx="4449148" cy="309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21" y="5787331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231" y="5796336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6923" r="-2307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training set</a:t>
                </a:r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0BB5D62-2AED-F50C-175C-DC9441828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AADFFF-FF34-6854-409D-A91A4E12D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has been suggested that Link-based methods </a:t>
            </a:r>
          </a:p>
          <a:p>
            <a:pPr lvl="1"/>
            <a:r>
              <a:rPr lang="en-US" dirty="0"/>
              <a:t>do not generalize to documents beyond training set</a:t>
            </a:r>
          </a:p>
          <a:p>
            <a:r>
              <a:rPr lang="en-US" dirty="0"/>
              <a:t>Two methods for generalizing </a:t>
            </a:r>
          </a:p>
          <a:p>
            <a:pPr lvl="1"/>
            <a:r>
              <a:rPr lang="en-US" dirty="0"/>
              <a:t>Better Together</a:t>
            </a:r>
          </a:p>
          <a:p>
            <a:pPr lvl="1"/>
            <a:r>
              <a:rPr lang="en-US" dirty="0"/>
              <a:t>Centroid Assumption</a:t>
            </a:r>
          </a:p>
          <a:p>
            <a:pPr lvl="1"/>
            <a:endParaRPr lang="en-US" dirty="0"/>
          </a:p>
          <a:p>
            <a:r>
              <a:rPr lang="en-US" dirty="0"/>
              <a:t>Rodolfo &amp; Peter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Better Together</a:t>
                </a:r>
              </a:p>
              <a:p>
                <a:pPr lvl="1"/>
                <a:r>
                  <a:rPr lang="en-US" dirty="0"/>
                  <a:t>Use links when available</a:t>
                </a:r>
              </a:p>
              <a:p>
                <a:pPr lvl="1"/>
                <a:r>
                  <a:rPr lang="en-US" dirty="0"/>
                  <a:t>Use abstracts when available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Centroid Assumption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4349060-9026-0DCE-A519-5FFD60804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 b="-1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E1384-A44F-DB8C-84E4-1C5382F1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6CA57-78D9-3409-AD6B-33B3C7ED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22</a:t>
            </a:fld>
            <a:endParaRPr lang="en-US"/>
          </a:p>
        </p:txBody>
      </p:sp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4E21DBDE-077C-08C5-345A-5466912D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40" y="2993500"/>
            <a:ext cx="2894004" cy="20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21619" y="238326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44" y="786813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6667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1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issing&#10;&#10;Description automatically generated">
            <a:extLst>
              <a:ext uri="{FF2B5EF4-FFF2-40B4-BE49-F238E27FC236}">
                <a16:creationId xmlns:a16="http://schemas.microsoft.com/office/drawing/2014/main" id="{721BAE1F-9684-8F5F-35CE-4DDC3BAB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5" r="4601"/>
          <a:stretch/>
        </p:blipFill>
        <p:spPr>
          <a:xfrm>
            <a:off x="8070574" y="57703"/>
            <a:ext cx="4025347" cy="3720959"/>
          </a:xfrm>
          <a:prstGeom prst="rect">
            <a:avLst/>
          </a:prstGeom>
        </p:spPr>
      </p:pic>
      <p:pic>
        <p:nvPicPr>
          <p:cNvPr id="14" name="Content Placeholder 13" descr="A graph of training bins and accuracy&#10;&#10;Description automatically generated">
            <a:extLst>
              <a:ext uri="{FF2B5EF4-FFF2-40B4-BE49-F238E27FC236}">
                <a16:creationId xmlns:a16="http://schemas.microsoft.com/office/drawing/2014/main" id="{FC2FC95C-59F6-0512-23BB-E973E2FA5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246" y="3730832"/>
            <a:ext cx="5499675" cy="30694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dirty="0"/>
              <a:t>Proposal: Bins (Shabnam)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90676"/>
            <a:ext cx="7616688" cy="4571585"/>
          </a:xfrm>
        </p:spPr>
        <p:txBody>
          <a:bodyPr>
            <a:normAutofit/>
          </a:bodyPr>
          <a:lstStyle/>
          <a:p>
            <a:r>
              <a:rPr lang="en-US" sz="3200" dirty="0"/>
              <a:t>Research Questions:</a:t>
            </a:r>
          </a:p>
          <a:p>
            <a:pPr lvl="1"/>
            <a:r>
              <a:rPr lang="en-US" sz="2800" dirty="0"/>
              <a:t>How does performance/coverage scale </a:t>
            </a:r>
          </a:p>
          <a:p>
            <a:pPr lvl="2"/>
            <a:r>
              <a:rPr lang="en-US" sz="2400" dirty="0"/>
              <a:t>with size of citation graph?</a:t>
            </a:r>
          </a:p>
          <a:p>
            <a:pPr lvl="1"/>
            <a:r>
              <a:rPr lang="en-US" sz="2800" dirty="0"/>
              <a:t>How do losses scale with time?</a:t>
            </a:r>
          </a:p>
          <a:p>
            <a:pPr lvl="2"/>
            <a:r>
              <a:rPr lang="en-US" sz="2400" dirty="0"/>
              <a:t>Weather forecasting:</a:t>
            </a:r>
          </a:p>
          <a:p>
            <a:pPr lvl="2"/>
            <a:r>
              <a:rPr lang="en-US" sz="2400" dirty="0"/>
              <a:t>Short-term is easier than long-term</a:t>
            </a:r>
          </a:p>
          <a:p>
            <a:pPr lvl="1"/>
            <a:r>
              <a:rPr lang="en-US" sz="2800" dirty="0"/>
              <a:t>Better together: </a:t>
            </a:r>
          </a:p>
          <a:p>
            <a:pPr lvl="2"/>
            <a:r>
              <a:rPr lang="en-US" sz="2400" dirty="0"/>
              <a:t>Multiple reps </a:t>
            </a:r>
            <a:r>
              <a:rPr lang="en-US" sz="2400" dirty="0">
                <a:sym typeface="Wingdings" pitchFamily="2" charset="2"/>
              </a:rPr>
              <a:t> Ensembles</a:t>
            </a:r>
          </a:p>
          <a:p>
            <a:r>
              <a:rPr lang="en-US" sz="3200" dirty="0">
                <a:sym typeface="Wingdings" pitchFamily="2" charset="2"/>
              </a:rPr>
              <a:t>Production Runs</a:t>
            </a:r>
          </a:p>
          <a:p>
            <a:pPr lvl="1"/>
            <a:r>
              <a:rPr lang="en-US" sz="2800" dirty="0">
                <a:sym typeface="Wingdings" pitchFamily="2" charset="2"/>
              </a:rPr>
              <a:t>100x more work</a:t>
            </a:r>
            <a:endParaRPr lang="en-US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C3383DCE-38B9-15FC-3927-D99060FAFC43}"/>
              </a:ext>
            </a:extLst>
          </p:cNvPr>
          <p:cNvSpPr/>
          <p:nvPr/>
        </p:nvSpPr>
        <p:spPr>
          <a:xfrm>
            <a:off x="6547416" y="2858078"/>
            <a:ext cx="1907471" cy="872754"/>
          </a:xfrm>
          <a:prstGeom prst="wedgeRoundRectCallout">
            <a:avLst>
              <a:gd name="adj1" fmla="val 54376"/>
              <a:gd name="adj2" fmla="val -7559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Coverage</a:t>
            </a:r>
            <a:endParaRPr sz="2400" dirty="0"/>
          </a:p>
        </p:txBody>
      </p:sp>
      <p:sp>
        <p:nvSpPr>
          <p:cNvPr id="16" name="Google Shape;192;p14">
            <a:extLst>
              <a:ext uri="{FF2B5EF4-FFF2-40B4-BE49-F238E27FC236}">
                <a16:creationId xmlns:a16="http://schemas.microsoft.com/office/drawing/2014/main" id="{87C43B84-94C0-7392-EC39-C1BB1DF0586D}"/>
              </a:ext>
            </a:extLst>
          </p:cNvPr>
          <p:cNvSpPr/>
          <p:nvPr/>
        </p:nvSpPr>
        <p:spPr>
          <a:xfrm>
            <a:off x="4273822" y="5869126"/>
            <a:ext cx="2064003" cy="657915"/>
          </a:xfrm>
          <a:prstGeom prst="wedgeRoundRectCallout">
            <a:avLst>
              <a:gd name="adj1" fmla="val 66831"/>
              <a:gd name="adj2" fmla="val -4091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2400" dirty="0"/>
          </a:p>
        </p:txBody>
      </p:sp>
      <p:sp>
        <p:nvSpPr>
          <p:cNvPr id="17" name="Google Shape;192;p14">
            <a:extLst>
              <a:ext uri="{FF2B5EF4-FFF2-40B4-BE49-F238E27FC236}">
                <a16:creationId xmlns:a16="http://schemas.microsoft.com/office/drawing/2014/main" id="{AB41A043-3ABD-CD03-D79D-0E5D4E8AC971}"/>
              </a:ext>
            </a:extLst>
          </p:cNvPr>
          <p:cNvSpPr/>
          <p:nvPr/>
        </p:nvSpPr>
        <p:spPr>
          <a:xfrm>
            <a:off x="145777" y="3490097"/>
            <a:ext cx="1156249" cy="624703"/>
          </a:xfrm>
          <a:prstGeom prst="wedgeRoundRectCallout">
            <a:avLst>
              <a:gd name="adj1" fmla="val 88760"/>
              <a:gd name="adj2" fmla="val -3422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Peter</a:t>
            </a:r>
            <a:endParaRPr sz="2400" dirty="0"/>
          </a:p>
        </p:txBody>
      </p:sp>
      <p:sp>
        <p:nvSpPr>
          <p:cNvPr id="18" name="Google Shape;192;p14">
            <a:extLst>
              <a:ext uri="{FF2B5EF4-FFF2-40B4-BE49-F238E27FC236}">
                <a16:creationId xmlns:a16="http://schemas.microsoft.com/office/drawing/2014/main" id="{B3347B45-2E30-1F8E-AD1B-E4B4A21F549E}"/>
              </a:ext>
            </a:extLst>
          </p:cNvPr>
          <p:cNvSpPr/>
          <p:nvPr/>
        </p:nvSpPr>
        <p:spPr>
          <a:xfrm>
            <a:off x="4315239" y="5177674"/>
            <a:ext cx="1156249" cy="624703"/>
          </a:xfrm>
          <a:prstGeom prst="wedgeRoundRectCallout">
            <a:avLst>
              <a:gd name="adj1" fmla="val -75424"/>
              <a:gd name="adj2" fmla="val 357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Local Citation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8AE5-FD99-78D8-88ED-291EAE73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B837E-74AB-B2F1-0085-65F79185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096000" y="4017307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776613"/>
            <a:ext cx="6214615" cy="215476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A7CAD-EFE0-FE1E-3518-D9D91A32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BC93-1DCB-C461-4197-0E868A1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4F119-7C95-8243-B79A-A3A1E9C8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AFFFC-D19C-9F53-1858-47A85989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Memory Mapping 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mmap</a:t>
            </a:r>
            <a:r>
              <a:rPr lang="en-US" sz="3200" dirty="0"/>
              <a:t> in C; </a:t>
            </a:r>
            <a:r>
              <a:rPr lang="en-US" sz="3200" i="0" dirty="0" err="1">
                <a:solidFill>
                  <a:srgbClr val="013243"/>
                </a:solidFill>
                <a:effectLst/>
              </a:rPr>
              <a:t>numpy.memmap</a:t>
            </a:r>
            <a:r>
              <a:rPr lang="en-US" sz="3200" i="0" dirty="0">
                <a:solidFill>
                  <a:srgbClr val="013243"/>
                </a:solidFill>
                <a:effectLst/>
              </a:rPr>
              <a:t> in Python)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583"/>
            <a:ext cx="10515600" cy="4149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>
                <a:solidFill>
                  <a:srgbClr val="3100FF"/>
                </a:solidFill>
                <a:effectLst/>
                <a:latin typeface="Menlo" panose="020B0609030804020204" pitchFamily="49" charset="0"/>
              </a:rPr>
              <a:t>map_int64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):</a:t>
            </a:r>
            <a:endParaRPr lang="en-US" sz="1900" dirty="0">
              <a:solidFill>
                <a:srgbClr val="3100FF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 err="1">
                <a:solidFill>
                  <a:srgbClr val="A34F0A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os.path.getsize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900" dirty="0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np.me</a:t>
            </a:r>
            <a:r>
              <a:rPr lang="en-US" sz="1900" dirty="0" err="1">
                <a:solidFill>
                  <a:srgbClr val="A0CDFF"/>
                </a:solidFill>
                <a:effectLst/>
                <a:latin typeface="Menlo" panose="020B0609030804020204" pitchFamily="49" charset="0"/>
              </a:rPr>
              <a:t>mmap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=np.int64, shape=(</a:t>
            </a:r>
            <a:r>
              <a:rPr lang="en-US" sz="1900" dirty="0">
                <a:solidFill>
                  <a:srgbClr val="56547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fn_len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/8)), mode=</a:t>
            </a:r>
            <a:r>
              <a:rPr lang="en-US" sz="1900" dirty="0">
                <a:solidFill>
                  <a:srgbClr val="890E5F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longs = 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nlongs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sz="1900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900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sz="19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-US" sz="19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46E83-2D18-0B9A-6D4F-1456D4D7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507E-EA24-0F54-BAA5-3A6C8BB1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98347-2BD4-7C87-92A3-380BA3FB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2B99F-709C-8345-6A9B-1FA8AA9C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41902-4D57-971E-2107-0B4F295C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1C399-B95B-D25B-4696-8D26159A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 need to store random bytes</a:t>
                </a:r>
              </a:p>
              <a:p>
                <a:pPr lvl="1"/>
                <a:r>
                  <a:rPr lang="en-US" dirty="0"/>
                  <a:t>They can be created from seed (just in time)</a:t>
                </a:r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107" t="-3198" r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3ED1A-9AAE-716A-32D6-A6346B7A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CBB11-FF3A-685A-F89B-2264407B3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Materializing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A1E943-4957-9430-694D-952958822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Infeasible to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million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papers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sparse,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is dense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sparse matrix</a:t>
                </a:r>
              </a:p>
              <a:p>
                <a:pPr lvl="1"/>
                <a:r>
                  <a:rPr lang="en-US" dirty="0"/>
                  <a:t>Mostly 0</a:t>
                </a:r>
              </a:p>
              <a:p>
                <a:pPr lvl="1"/>
                <a:r>
                  <a:rPr lang="en-US" dirty="0"/>
                  <a:t>Except for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D23F6-5257-BFE3-64C8-74F826824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can afford to compute cosines for pairs of papers near one another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:r>
                  <a:rPr lang="en-US" dirty="0"/>
                  <a:t>this way,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contains ANN results for all pairs of papers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That covers all (most) of the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The web server </a:t>
                </a:r>
              </a:p>
              <a:p>
                <a:pPr lvl="1"/>
                <a:r>
                  <a:rPr lang="en-US" b="0" dirty="0"/>
                  <a:t>doesn’t need to run ANN</a:t>
                </a:r>
              </a:p>
              <a:p>
                <a:pPr lvl="1"/>
                <a:r>
                  <a:rPr lang="en-US" dirty="0"/>
                  <a:t>Simple table lookup into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7AB35F-8A48-E98D-EE4C-267110CBD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2616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F37EF-5AF0-EA25-DC89-DCE538D2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E20E3-11C2-A940-F6F3-EFA1FA40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D8C3-989A-2E1B-F016-55C92FC1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Authors, Venues,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authors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venues</a:t>
                </a:r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are estimates of similar authors </a:t>
                </a:r>
              </a:p>
              <a:p>
                <a:pPr lvl="1"/>
                <a:r>
                  <a:rPr lang="en-US" dirty="0"/>
                  <a:t>and similar venues</a:t>
                </a:r>
              </a:p>
              <a:p>
                <a:r>
                  <a:rPr lang="en-US" dirty="0"/>
                  <a:t>Issues: normalization, storage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49FB7E-A342-6851-63E0-0AD436B9D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DF28F-EC26-063B-241B-FE253F6E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BA979-17A6-0F60-8162-7ABDEEE0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56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6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minutes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minutes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minutes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minutes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minutes</a:t>
            </a:r>
          </a:p>
          <a:p>
            <a:pPr lvl="1"/>
            <a:r>
              <a:rPr lang="en-US" dirty="0"/>
              <a:t>Random Walks (Peter) – 10 minutes</a:t>
            </a:r>
          </a:p>
          <a:p>
            <a:pPr lvl="1"/>
            <a:r>
              <a:rPr lang="en-US" dirty="0"/>
              <a:t>Link Prediction (Peter) – 10 minutes</a:t>
            </a:r>
          </a:p>
          <a:p>
            <a:pPr lvl="1"/>
            <a:r>
              <a:rPr lang="en-US" dirty="0"/>
              <a:t>Time prediction (Melissa) – 15 minutes</a:t>
            </a:r>
          </a:p>
          <a:p>
            <a:pPr lvl="1"/>
            <a:r>
              <a:rPr lang="en-US" dirty="0"/>
              <a:t>GNNs (Sandeep, Hui) – 15 minutes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minutes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4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Case for Bins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Shabnam</a:t>
            </a:r>
          </a:p>
        </p:txBody>
      </p:sp>
    </p:spTree>
    <p:extLst>
      <p:ext uri="{BB962C8B-B14F-4D97-AF65-F5344CB8AC3E}">
        <p14:creationId xmlns:p14="http://schemas.microsoft.com/office/powerpoint/2010/main" val="413038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213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Effects (Metcalfe’s Law)</a:t>
            </a:r>
          </a:p>
          <a:p>
            <a:pPr lvl="1"/>
            <a:r>
              <a:rPr lang="en-US" dirty="0"/>
              <a:t>Rich get richer (next slide)</a:t>
            </a:r>
          </a:p>
          <a:p>
            <a:pPr lvl="1"/>
            <a:r>
              <a:rPr lang="en-US" dirty="0"/>
              <a:t>More good stuff to find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4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66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5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Network Effects:</a:t>
            </a:r>
            <a:r>
              <a:rPr lang="en-GB" dirty="0"/>
              <a:t> What is the Power of Scale?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85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Many benchmarks return a single number (figure of merit)</a:t>
            </a:r>
          </a:p>
          <a:p>
            <a:pPr marL="0" indent="0">
              <a:buNone/>
            </a:pPr>
            <a:endParaRPr lang="en-US" dirty="0"/>
          </a:p>
          <a:p>
            <a:pPr marL="609585" lvl="1" indent="0">
              <a:buNone/>
            </a:pPr>
            <a:r>
              <a:rPr lang="en-US" dirty="0"/>
              <a:t>How performance scales with time and the size of the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Metcalfe's Law is a blessing</a:t>
            </a:r>
            <a:endParaRPr lang="en-US" dirty="0"/>
          </a:p>
          <a:p>
            <a:pPr>
              <a:spcBef>
                <a:spcPts val="1600"/>
              </a:spcBef>
              <a:buChar char="-"/>
            </a:pPr>
            <a:r>
              <a:rPr lang="en-GB" dirty="0"/>
              <a:t>Cost scales in N, benefit scales in N^2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GB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There is an opportunity for academics to benefit from the network effect</a:t>
            </a: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9401"/>
          <a:stretch/>
        </p:blipFill>
        <p:spPr>
          <a:xfrm>
            <a:off x="7731289" y="3429000"/>
            <a:ext cx="4288434" cy="24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DB275-3E47-52A6-90A7-5556E90F3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45</a:t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Effect of Scale 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Time?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(many values are missing/incorrect)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time, and loss scale with size of citation graph?</a:t>
            </a:r>
          </a:p>
          <a:p>
            <a:pPr lvl="1"/>
            <a:r>
              <a:rPr lang="en-US" dirty="0"/>
              <a:t>Forecasting: short-term predictions are easier than long-term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44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5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0082C0BA-C34A-E9D8-3E34-0E0C5C455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54" y="1005260"/>
            <a:ext cx="7034073" cy="57162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4253346" y="6196090"/>
            <a:ext cx="1577582" cy="444399"/>
          </a:xfrm>
          <a:prstGeom prst="wedgeRoundRectCallout">
            <a:avLst>
              <a:gd name="adj1" fmla="val -135698"/>
              <a:gd name="adj2" fmla="val 2037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9A11814-5DAB-D565-131A-4A07A54B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559" y="4505744"/>
            <a:ext cx="2299139" cy="2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860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E704-B63E-5F00-EF1C-B724A37D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100 </a:t>
            </a:r>
            <a:r>
              <a:rPr lang="en-US" dirty="0" err="1"/>
              <a:t>ProNE</a:t>
            </a:r>
            <a:r>
              <a:rPr lang="en-US" dirty="0"/>
              <a:t>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91A5F-FCAB-6631-B2AB-11D943305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a graph for each bin</a:t>
            </a:r>
          </a:p>
          <a:p>
            <a:pPr lvl="1"/>
            <a:r>
              <a:rPr lang="en-US" sz="2800" dirty="0"/>
              <a:t>Graph contains the papers in the bin (plus their edges)</a:t>
            </a:r>
          </a:p>
          <a:p>
            <a:r>
              <a:rPr lang="en-US" sz="3200" dirty="0"/>
              <a:t>Create a cumulative graph for each bin</a:t>
            </a:r>
          </a:p>
          <a:p>
            <a:pPr lvl="1"/>
            <a:r>
              <a:rPr lang="en-US" sz="2800" dirty="0"/>
              <a:t>Sum graphs for the current bin, plus all previous bins</a:t>
            </a:r>
          </a:p>
          <a:p>
            <a:r>
              <a:rPr lang="en-US" sz="3200" dirty="0"/>
              <a:t>100 </a:t>
            </a:r>
            <a:r>
              <a:rPr lang="en-US" sz="3200" dirty="0" err="1"/>
              <a:t>ProNE</a:t>
            </a:r>
            <a:r>
              <a:rPr lang="en-US" sz="3200" dirty="0"/>
              <a:t> Embeddings: </a:t>
            </a:r>
          </a:p>
          <a:p>
            <a:pPr lvl="1"/>
            <a:r>
              <a:rPr lang="en-US" sz="2800" dirty="0"/>
              <a:t>Run </a:t>
            </a:r>
            <a:r>
              <a:rPr lang="en-US" sz="2800" dirty="0" err="1"/>
              <a:t>ProNE</a:t>
            </a:r>
            <a:r>
              <a:rPr lang="en-US" sz="2800" dirty="0"/>
              <a:t> on 100 cumulative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88AB8-2078-3AF1-7652-076C7F471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468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(after binning): </a:t>
            </a:r>
            <a:br>
              <a:rPr lang="en-US" dirty="0"/>
            </a:br>
            <a:r>
              <a:rPr lang="en-US" sz="3200" dirty="0"/>
              <a:t>Both a Blessing and a Curse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100 bins </a:t>
                </a:r>
                <a:r>
                  <a:rPr lang="en-US" dirty="0">
                    <a:sym typeface="Wingdings" pitchFamily="2" charset="2"/>
                  </a:rPr>
                  <a:t> 100x more work</a:t>
                </a:r>
                <a:endParaRPr lang="en-US" dirty="0"/>
              </a:p>
              <a:p>
                <a:r>
                  <a:rPr lang="en-US" dirty="0"/>
                  <a:t>Before binning</a:t>
                </a:r>
              </a:p>
              <a:p>
                <a:pPr lvl="1"/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r>
                  <a:rPr lang="en-US" dirty="0"/>
                  <a:t>After binning</a:t>
                </a:r>
              </a:p>
              <a:p>
                <a:pPr lvl="1"/>
                <a:r>
                  <a:rPr lang="en-US" dirty="0"/>
                  <a:t>100x more huge files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Abteen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Perplexity varies by bin</a:t>
            </a:r>
          </a:p>
          <a:p>
            <a:pPr lvl="1"/>
            <a:r>
              <a:rPr lang="en-US" dirty="0"/>
              <a:t>in systematic ways</a:t>
            </a:r>
          </a:p>
          <a:p>
            <a:r>
              <a:rPr lang="en-US" dirty="0"/>
              <a:t>Peter:</a:t>
            </a:r>
          </a:p>
          <a:p>
            <a:pPr lvl="1"/>
            <a:r>
              <a:rPr lang="en-US" dirty="0"/>
              <a:t>Use bins to show</a:t>
            </a:r>
          </a:p>
          <a:p>
            <a:pPr lvl="2"/>
            <a:r>
              <a:rPr lang="en-US" dirty="0"/>
              <a:t>Short-term forecasting is easier </a:t>
            </a:r>
          </a:p>
          <a:p>
            <a:pPr lvl="2"/>
            <a:r>
              <a:rPr lang="en-US" dirty="0"/>
              <a:t>than long-term forecasting</a:t>
            </a:r>
          </a:p>
          <a:p>
            <a:pPr lvl="1"/>
            <a:r>
              <a:rPr lang="en-US" dirty="0"/>
              <a:t>Better together:</a:t>
            </a:r>
          </a:p>
          <a:p>
            <a:pPr lvl="2"/>
            <a:r>
              <a:rPr lang="en-US" dirty="0"/>
              <a:t>Text is more useful </a:t>
            </a:r>
          </a:p>
          <a:p>
            <a:pPr lvl="2"/>
            <a:r>
              <a:rPr lang="en-US" dirty="0"/>
              <a:t>when links are least useful</a:t>
            </a:r>
          </a:p>
          <a:p>
            <a:pPr lvl="3"/>
            <a:r>
              <a:rPr lang="en-US" dirty="0"/>
              <a:t>(small graphs)</a:t>
            </a:r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89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861" y="37420"/>
            <a:ext cx="2299139" cy="297968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75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Text-based: Specter1, Specter, </a:t>
                </a:r>
                <a:r>
                  <a:rPr lang="en-US" dirty="0" err="1"/>
                  <a:t>SciNCL</a:t>
                </a:r>
                <a:endParaRPr lang="en-US" dirty="0"/>
              </a:p>
              <a:p>
                <a:pPr lvl="2"/>
                <a:r>
                  <a:rPr lang="en-US" dirty="0"/>
                  <a:t>Link-based: </a:t>
                </a:r>
                <a:r>
                  <a:rPr lang="en-US" dirty="0" err="1"/>
                  <a:t>ProNE</a:t>
                </a:r>
                <a:endParaRPr lang="en-US" dirty="0"/>
              </a:p>
              <a:p>
                <a:pPr lvl="2"/>
                <a:r>
                  <a:rPr lang="en-US" dirty="0"/>
                  <a:t>Combos: GNNs (graphical neural nets)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332412" cy="3684588"/>
              </a:xfrm>
              <a:blipFill>
                <a:blip r:embed="rId2"/>
                <a:stretch>
                  <a:fillRect l="-1900" t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Network Effects (Metcalfe’s Law)</a:t>
            </a:r>
          </a:p>
          <a:p>
            <a:pPr lvl="1"/>
            <a:r>
              <a:rPr lang="en-US" dirty="0"/>
              <a:t>Rich get richer</a:t>
            </a:r>
          </a:p>
          <a:p>
            <a:r>
              <a:rPr lang="en-US" dirty="0"/>
              <a:t>Approximate Nearest Neighbors</a:t>
            </a:r>
          </a:p>
          <a:p>
            <a:pPr lvl="1"/>
            <a:r>
              <a:rPr lang="en-US" dirty="0"/>
              <a:t>Works better on larger graphs</a:t>
            </a:r>
          </a:p>
          <a:p>
            <a:r>
              <a:rPr lang="en-US" dirty="0"/>
              <a:t>Citation Recommendation</a:t>
            </a:r>
          </a:p>
          <a:p>
            <a:pPr lvl="1"/>
            <a:r>
              <a:rPr lang="en-US" dirty="0"/>
              <a:t>Forecasting with text-based + link-base works better</a:t>
            </a:r>
          </a:p>
          <a:p>
            <a:r>
              <a:rPr lang="en-US" dirty="0"/>
              <a:t>Year prediction</a:t>
            </a:r>
          </a:p>
          <a:p>
            <a:pPr lvl="1"/>
            <a:r>
              <a:rPr lang="en-US" dirty="0"/>
              <a:t>Text-based + link-base </a:t>
            </a:r>
            <a:r>
              <a:rPr lang="en-US"/>
              <a:t>works better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24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Production Runs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Ben Irving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(after binning): </a:t>
            </a:r>
            <a:br>
              <a:rPr lang="en-US" dirty="0"/>
            </a:br>
            <a:r>
              <a:rPr lang="en-US" sz="3200" dirty="0"/>
              <a:t>Both a Blessing and a Curse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Curse (Ben’s Problem)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9" y="2505075"/>
                <a:ext cx="5332412" cy="36845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100 bins </a:t>
                </a:r>
                <a:r>
                  <a:rPr lang="en-US" dirty="0">
                    <a:sym typeface="Wingdings" pitchFamily="2" charset="2"/>
                  </a:rPr>
                  <a:t> 100x more work</a:t>
                </a:r>
                <a:endParaRPr lang="en-US" dirty="0"/>
              </a:p>
              <a:p>
                <a:r>
                  <a:rPr lang="en-US" dirty="0"/>
                  <a:t>Before binning</a:t>
                </a:r>
              </a:p>
              <a:p>
                <a:pPr lvl="1"/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r>
                  <a:rPr lang="en-US" dirty="0"/>
                  <a:t>After binning</a:t>
                </a:r>
              </a:p>
              <a:p>
                <a:pPr lvl="1"/>
                <a:r>
                  <a:rPr lang="en-US" dirty="0"/>
                  <a:t>100x more huge files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9" y="2505075"/>
                <a:ext cx="5332412" cy="3684588"/>
              </a:xfrm>
              <a:blipFill>
                <a:blip r:embed="rId2"/>
                <a:stretch>
                  <a:fillRect l="-190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Blessing (</a:t>
            </a:r>
            <a:r>
              <a:rPr lang="en-US" dirty="0" err="1"/>
              <a:t>Abteen</a:t>
            </a:r>
            <a:r>
              <a:rPr lang="en-US" dirty="0"/>
              <a:t> &amp; Peter’s Lucky Day)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Abteen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Perplexity varies by bin</a:t>
            </a:r>
          </a:p>
          <a:p>
            <a:pPr lvl="1"/>
            <a:r>
              <a:rPr lang="en-US" dirty="0"/>
              <a:t>in systematic ways</a:t>
            </a:r>
          </a:p>
          <a:p>
            <a:r>
              <a:rPr lang="en-US" dirty="0"/>
              <a:t>Peter:</a:t>
            </a:r>
          </a:p>
          <a:p>
            <a:pPr lvl="1"/>
            <a:r>
              <a:rPr lang="en-US" dirty="0"/>
              <a:t>Use bins to show</a:t>
            </a:r>
          </a:p>
          <a:p>
            <a:pPr lvl="2"/>
            <a:r>
              <a:rPr lang="en-US" dirty="0"/>
              <a:t>Short-term forecasting is easier </a:t>
            </a:r>
          </a:p>
          <a:p>
            <a:pPr lvl="2"/>
            <a:r>
              <a:rPr lang="en-US" dirty="0"/>
              <a:t>than long-term forecasting</a:t>
            </a:r>
          </a:p>
          <a:p>
            <a:pPr lvl="1"/>
            <a:r>
              <a:rPr lang="en-US" dirty="0"/>
              <a:t>Better together:</a:t>
            </a:r>
          </a:p>
          <a:p>
            <a:pPr lvl="2"/>
            <a:r>
              <a:rPr lang="en-US" dirty="0"/>
              <a:t>Text is more useful </a:t>
            </a:r>
          </a:p>
          <a:p>
            <a:pPr lvl="2"/>
            <a:r>
              <a:rPr lang="en-US" dirty="0"/>
              <a:t>when links are least useful</a:t>
            </a:r>
          </a:p>
          <a:p>
            <a:pPr lvl="3"/>
            <a:r>
              <a:rPr lang="en-US" dirty="0"/>
              <a:t>(small graphs)</a:t>
            </a:r>
          </a:p>
          <a:p>
            <a:pPr lvl="1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Aug 3,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03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ECC2-7E9D-5C79-BCF2-DF43D62B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8509-7125-7363-9132-F2ADD9CDB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EB38C-A066-EFB9-7F26-675827413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42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What I’m working on</a:t>
            </a:r>
            <a:endParaRPr/>
          </a:p>
          <a:p>
            <a:pPr>
              <a:spcBef>
                <a:spcPts val="1600"/>
              </a:spcBef>
              <a:buChar char="-"/>
            </a:pPr>
            <a:r>
              <a:rPr lang="en"/>
              <a:t>Optimization stuff</a:t>
            </a:r>
            <a:endParaRPr/>
          </a:p>
          <a:p>
            <a:pPr>
              <a:buChar char="-"/>
            </a:pPr>
            <a:r>
              <a:rPr lang="en"/>
              <a:t>Starting on related work stuff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Model and limitations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15600" y="572533"/>
            <a:ext cx="11360800" cy="240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516454">
              <a:buSzPts val="2500"/>
              <a:buChar char="-"/>
            </a:pPr>
            <a:r>
              <a:rPr lang="en" sz="3333"/>
              <a:t>Limited space (&lt;= 2 TB per job)</a:t>
            </a:r>
            <a:endParaRPr sz="3333"/>
          </a:p>
          <a:p>
            <a:pPr indent="-516454">
              <a:buSzPts val="2500"/>
              <a:buChar char="-"/>
            </a:pPr>
            <a:r>
              <a:rPr lang="en" sz="3333"/>
              <a:t>Limited time (&lt;= 1 day per job)</a:t>
            </a:r>
            <a:endParaRPr sz="3333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33"/>
              <a:t>Without dividing code: 2 TB of memory, 3.8 days</a:t>
            </a:r>
            <a:endParaRPr sz="3333"/>
          </a:p>
        </p:txBody>
      </p:sp>
      <p:sp>
        <p:nvSpPr>
          <p:cNvPr id="69" name="Google Shape;69;p15"/>
          <p:cNvSpPr/>
          <p:nvPr/>
        </p:nvSpPr>
        <p:spPr>
          <a:xfrm>
            <a:off x="972233" y="3246333"/>
            <a:ext cx="3005600" cy="33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" name="Google Shape;70;p15"/>
          <p:cNvSpPr txBox="1"/>
          <p:nvPr/>
        </p:nvSpPr>
        <p:spPr>
          <a:xfrm>
            <a:off x="2374167" y="4668933"/>
            <a:ext cx="1936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71" name="Google Shape;71;p15"/>
          <p:cNvSpPr txBox="1"/>
          <p:nvPr/>
        </p:nvSpPr>
        <p:spPr>
          <a:xfrm>
            <a:off x="1345433" y="4092067"/>
            <a:ext cx="2259200" cy="1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733"/>
              <a:t>Prone.py</a:t>
            </a:r>
            <a:endParaRPr sz="3733"/>
          </a:p>
        </p:txBody>
      </p:sp>
      <p:sp>
        <p:nvSpPr>
          <p:cNvPr id="72" name="Google Shape;72;p15"/>
          <p:cNvSpPr/>
          <p:nvPr/>
        </p:nvSpPr>
        <p:spPr>
          <a:xfrm>
            <a:off x="4310567" y="4092067"/>
            <a:ext cx="2380000" cy="10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" name="Google Shape;73;p15"/>
          <p:cNvSpPr/>
          <p:nvPr/>
        </p:nvSpPr>
        <p:spPr>
          <a:xfrm>
            <a:off x="7023300" y="3144667"/>
            <a:ext cx="3005600" cy="763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" name="Google Shape;74;p15"/>
          <p:cNvSpPr/>
          <p:nvPr/>
        </p:nvSpPr>
        <p:spPr>
          <a:xfrm>
            <a:off x="7023300" y="4416867"/>
            <a:ext cx="3005600" cy="763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" name="Google Shape;75;p15"/>
          <p:cNvSpPr/>
          <p:nvPr/>
        </p:nvSpPr>
        <p:spPr>
          <a:xfrm>
            <a:off x="7023300" y="5689067"/>
            <a:ext cx="3005600" cy="763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" name="Google Shape;76;p15"/>
          <p:cNvSpPr txBox="1"/>
          <p:nvPr/>
        </p:nvSpPr>
        <p:spPr>
          <a:xfrm>
            <a:off x="7426733" y="3165700"/>
            <a:ext cx="2521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Prefactor</a:t>
            </a:r>
            <a:endParaRPr sz="3200"/>
          </a:p>
        </p:txBody>
      </p:sp>
      <p:sp>
        <p:nvSpPr>
          <p:cNvPr id="77" name="Google Shape;77;p15"/>
          <p:cNvSpPr txBox="1"/>
          <p:nvPr/>
        </p:nvSpPr>
        <p:spPr>
          <a:xfrm>
            <a:off x="7265500" y="4489717"/>
            <a:ext cx="2521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Chebyshev</a:t>
            </a:r>
            <a:endParaRPr sz="3200"/>
          </a:p>
        </p:txBody>
      </p:sp>
      <p:sp>
        <p:nvSpPr>
          <p:cNvPr id="78" name="Google Shape;78;p15"/>
          <p:cNvSpPr txBox="1"/>
          <p:nvPr/>
        </p:nvSpPr>
        <p:spPr>
          <a:xfrm>
            <a:off x="7265500" y="5689067"/>
            <a:ext cx="2521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Finish step</a:t>
            </a:r>
            <a:endParaRPr sz="3200"/>
          </a:p>
        </p:txBody>
      </p:sp>
      <p:sp>
        <p:nvSpPr>
          <p:cNvPr id="79" name="Google Shape;79;p15"/>
          <p:cNvSpPr/>
          <p:nvPr/>
        </p:nvSpPr>
        <p:spPr>
          <a:xfrm>
            <a:off x="8173033" y="3971667"/>
            <a:ext cx="645600" cy="372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0" name="Google Shape;80;p15"/>
          <p:cNvSpPr/>
          <p:nvPr/>
        </p:nvSpPr>
        <p:spPr>
          <a:xfrm>
            <a:off x="8173033" y="5248567"/>
            <a:ext cx="645600" cy="372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Optimizations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Cython</a:t>
            </a:r>
            <a:endParaRPr/>
          </a:p>
          <a:p>
            <a:pPr>
              <a:buChar char="-"/>
            </a:pPr>
            <a:r>
              <a:rPr lang="en"/>
              <a:t>float32  → float16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Cython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15600" y="1488200"/>
            <a:ext cx="11360800" cy="506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Superset of Python (use more C in Python)</a:t>
            </a:r>
            <a:endParaRPr/>
          </a:p>
          <a:p>
            <a:pPr>
              <a:buChar char="-"/>
            </a:pPr>
            <a:r>
              <a:rPr lang="en"/>
              <a:t>Still runs in Python runtime, but not compiled to Python bytecode. Instead </a:t>
            </a:r>
            <a:r>
              <a:rPr lang="en" b="1"/>
              <a:t>compiled to native machine code </a:t>
            </a:r>
            <a:r>
              <a:rPr lang="en"/>
              <a:t>(whatever </a:t>
            </a:r>
            <a:r>
              <a:rPr lang="en" b="1"/>
              <a:t>your </a:t>
            </a:r>
            <a:r>
              <a:rPr lang="en"/>
              <a:t>microprocessor interprets)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285467" y="4877533"/>
            <a:ext cx="1855200" cy="11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Original code</a:t>
            </a:r>
            <a:endParaRPr sz="2400"/>
          </a:p>
        </p:txBody>
      </p:sp>
      <p:sp>
        <p:nvSpPr>
          <p:cNvPr id="94" name="Google Shape;94;p17"/>
          <p:cNvSpPr/>
          <p:nvPr/>
        </p:nvSpPr>
        <p:spPr>
          <a:xfrm>
            <a:off x="4063433" y="4132100"/>
            <a:ext cx="3913600" cy="670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" name="Google Shape;95;p17"/>
          <p:cNvSpPr/>
          <p:nvPr/>
        </p:nvSpPr>
        <p:spPr>
          <a:xfrm>
            <a:off x="6815933" y="4802500"/>
            <a:ext cx="1855200" cy="116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Machine code</a:t>
            </a:r>
            <a:endParaRPr sz="2400"/>
          </a:p>
        </p:txBody>
      </p:sp>
      <p:sp>
        <p:nvSpPr>
          <p:cNvPr id="96" name="Google Shape;96;p17"/>
          <p:cNvSpPr/>
          <p:nvPr/>
        </p:nvSpPr>
        <p:spPr>
          <a:xfrm>
            <a:off x="5505500" y="4905733"/>
            <a:ext cx="945600" cy="110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PVM</a:t>
            </a:r>
            <a:endParaRPr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Float32 → Float16 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en"/>
              <a:t>4 decimal places (for float16) vs 8 (for float32)</a:t>
            </a:r>
            <a:endParaRPr/>
          </a:p>
          <a:p>
            <a:pPr>
              <a:buChar char="-"/>
            </a:pPr>
            <a:r>
              <a:rPr lang="en" b="1"/>
              <a:t>Problem: (A lot of cpus don’t support it, particularly x86 architectures)</a:t>
            </a:r>
            <a:endParaRPr b="1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t="44836"/>
          <a:stretch/>
        </p:blipFill>
        <p:spPr>
          <a:xfrm>
            <a:off x="1399901" y="2898800"/>
            <a:ext cx="9392201" cy="29143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8317467" y="6154167"/>
            <a:ext cx="31020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Courtesy of Google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Pre-optimization (cheby step)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6" y="1536633"/>
            <a:ext cx="6073624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536615"/>
            <a:ext cx="6073635" cy="455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Post optimization (red stuff)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68" y="1560168"/>
            <a:ext cx="5094633" cy="509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601" y="1560168"/>
            <a:ext cx="5094633" cy="50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917" y="1401467"/>
            <a:ext cx="4816167" cy="48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15600" y="5694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RAM comparison (density)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Pre-optimization (finish step)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536634"/>
            <a:ext cx="5916467" cy="443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6633"/>
            <a:ext cx="6073624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Finish with optimizations (red line)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415600" y="1895667"/>
            <a:ext cx="11360800" cy="419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95667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95668"/>
            <a:ext cx="5864867" cy="43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4A6218-D708-7F91-7B99-EBC9E16F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Bins </a:t>
            </a:r>
            <a:r>
              <a:rPr lang="en-US" dirty="0">
                <a:sym typeface="Wingdings" pitchFamily="2" charset="2"/>
              </a:rPr>
              <a:t> Big Effort (but worth it)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Come back after break to see why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FCB119A-58FB-4945-7DDA-00053F97AC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t="24828" r="13536" b="8750"/>
          <a:stretch/>
        </p:blipFill>
        <p:spPr bwMode="auto">
          <a:xfrm>
            <a:off x="1422453" y="1825625"/>
            <a:ext cx="93470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26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190500" y="456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Related Work Experiments</a:t>
            </a:r>
            <a:endParaRPr/>
          </a:p>
        </p:txBody>
      </p:sp>
      <p:graphicFrame>
        <p:nvGraphicFramePr>
          <p:cNvPr id="148" name="Google Shape;148;p24"/>
          <p:cNvGraphicFramePr/>
          <p:nvPr/>
        </p:nvGraphicFramePr>
        <p:xfrm>
          <a:off x="190500" y="2581267"/>
          <a:ext cx="2456667" cy="4023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5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Introduction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Ref1, Ref2, Ref3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Related Work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Ref4, Ref5, Ref6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Conclusion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Ref7, Ref8, Ref9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9" name="Google Shape;149;p24"/>
          <p:cNvSpPr/>
          <p:nvPr/>
        </p:nvSpPr>
        <p:spPr>
          <a:xfrm>
            <a:off x="2805133" y="3945133"/>
            <a:ext cx="878000" cy="56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150;p24"/>
          <p:cNvSpPr/>
          <p:nvPr/>
        </p:nvSpPr>
        <p:spPr>
          <a:xfrm>
            <a:off x="8631433" y="1672551"/>
            <a:ext cx="1108800" cy="83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4"/>
          <p:cNvSpPr txBox="1"/>
          <p:nvPr/>
        </p:nvSpPr>
        <p:spPr>
          <a:xfrm>
            <a:off x="10282267" y="1416367"/>
            <a:ext cx="1198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Paper </a:t>
            </a:r>
            <a:endParaRPr sz="2400" b="1"/>
          </a:p>
        </p:txBody>
      </p:sp>
      <p:sp>
        <p:nvSpPr>
          <p:cNvPr id="152" name="Google Shape;152;p24"/>
          <p:cNvSpPr/>
          <p:nvPr/>
        </p:nvSpPr>
        <p:spPr>
          <a:xfrm>
            <a:off x="6948000" y="1546233"/>
            <a:ext cx="1547800" cy="1119200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model</a:t>
            </a:r>
            <a:endParaRPr sz="2400"/>
          </a:p>
        </p:txBody>
      </p:sp>
      <p:sp>
        <p:nvSpPr>
          <p:cNvPr id="153" name="Google Shape;153;p24"/>
          <p:cNvSpPr/>
          <p:nvPr/>
        </p:nvSpPr>
        <p:spPr>
          <a:xfrm>
            <a:off x="1287767" y="1973067"/>
            <a:ext cx="5544800" cy="533600"/>
          </a:xfrm>
          <a:prstGeom prst="bentArrow">
            <a:avLst>
              <a:gd name="adj1" fmla="val 25000"/>
              <a:gd name="adj2" fmla="val 3215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54" name="Google Shape;154;p24"/>
          <p:cNvGraphicFramePr/>
          <p:nvPr/>
        </p:nvGraphicFramePr>
        <p:xfrm>
          <a:off x="9876933" y="1911933"/>
          <a:ext cx="2041868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5" name="Google Shape;155;p24"/>
          <p:cNvSpPr txBox="1"/>
          <p:nvPr/>
        </p:nvSpPr>
        <p:spPr>
          <a:xfrm>
            <a:off x="1436467" y="1546233"/>
            <a:ext cx="4923200" cy="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get_paper_embedding</a:t>
            </a:r>
            <a:r>
              <a:rPr lang="en" sz="2400"/>
              <a:t>(sample_paper)</a:t>
            </a:r>
            <a:endParaRPr sz="2400"/>
          </a:p>
        </p:txBody>
      </p:sp>
      <p:graphicFrame>
        <p:nvGraphicFramePr>
          <p:cNvPr id="156" name="Google Shape;156;p24"/>
          <p:cNvGraphicFramePr/>
          <p:nvPr/>
        </p:nvGraphicFramePr>
        <p:xfrm>
          <a:off x="4836700" y="3296933"/>
          <a:ext cx="2041868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7" name="Google Shape;157;p24"/>
          <p:cNvSpPr txBox="1"/>
          <p:nvPr/>
        </p:nvSpPr>
        <p:spPr>
          <a:xfrm>
            <a:off x="3849067" y="2665433"/>
            <a:ext cx="609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Intro </a:t>
            </a:r>
            <a:r>
              <a:rPr lang="en" sz="2400"/>
              <a:t>References Vector = 3 References</a:t>
            </a:r>
            <a:endParaRPr sz="2400"/>
          </a:p>
        </p:txBody>
      </p:sp>
      <p:graphicFrame>
        <p:nvGraphicFramePr>
          <p:cNvPr id="158" name="Google Shape;158;p24"/>
          <p:cNvGraphicFramePr/>
          <p:nvPr/>
        </p:nvGraphicFramePr>
        <p:xfrm>
          <a:off x="4828733" y="4623833"/>
          <a:ext cx="2041868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" name="Google Shape;159;p24"/>
          <p:cNvSpPr txBox="1"/>
          <p:nvPr/>
        </p:nvSpPr>
        <p:spPr>
          <a:xfrm>
            <a:off x="3841100" y="3992333"/>
            <a:ext cx="609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Rel Work </a:t>
            </a:r>
            <a:r>
              <a:rPr lang="en" sz="2400"/>
              <a:t>References Vector = 3 References</a:t>
            </a:r>
            <a:endParaRPr sz="2400"/>
          </a:p>
        </p:txBody>
      </p:sp>
      <p:graphicFrame>
        <p:nvGraphicFramePr>
          <p:cNvPr id="160" name="Google Shape;160;p24"/>
          <p:cNvGraphicFramePr/>
          <p:nvPr/>
        </p:nvGraphicFramePr>
        <p:xfrm>
          <a:off x="4828733" y="5899800"/>
          <a:ext cx="2041868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" name="Google Shape;161;p24"/>
          <p:cNvSpPr txBox="1"/>
          <p:nvPr/>
        </p:nvSpPr>
        <p:spPr>
          <a:xfrm>
            <a:off x="3841100" y="5268300"/>
            <a:ext cx="609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Conclusion </a:t>
            </a:r>
            <a:r>
              <a:rPr lang="en" sz="2400"/>
              <a:t>References Vector = 3 References</a:t>
            </a:r>
            <a:endParaRPr sz="2400"/>
          </a:p>
        </p:txBody>
      </p:sp>
      <p:sp>
        <p:nvSpPr>
          <p:cNvPr id="162" name="Google Shape;162;p24"/>
          <p:cNvSpPr/>
          <p:nvPr/>
        </p:nvSpPr>
        <p:spPr>
          <a:xfrm>
            <a:off x="9740233" y="3654267"/>
            <a:ext cx="1864800" cy="18648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Compare and Predict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190500" y="4560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Related Work Experiments (Before)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11285044" y="6101789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70</a:t>
            </a:fld>
            <a:endParaRPr/>
          </a:p>
        </p:txBody>
      </p:sp>
      <p:pic>
        <p:nvPicPr>
          <p:cNvPr id="169" name="Google Shape;169;p2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234" y="1402901"/>
            <a:ext cx="8239300" cy="50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Deeper Networks (with layernorm, and GELU activation)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2639800" y="1275332"/>
            <a:ext cx="6912400" cy="109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With improvements, V_predic now outperforms V_rw in 76.2% of cases.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718" y="2202333"/>
            <a:ext cx="6606577" cy="408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65C196-6CD3-52A4-DBDC-53FD42C7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7A569F-191F-2A59-681B-D1A00C49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 err="1"/>
                        <a:t>idx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2005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/>
                        <a:t>2003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FA791B-DAEE-F78F-2A8E-8DD518263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0"/>
            <a:ext cx="2599026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Web Page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4276857-6B8F-9611-DD83-00F4B4E4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392" y="5573470"/>
            <a:ext cx="1334195" cy="17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30319</TotalTime>
  <Words>4145</Words>
  <Application>Microsoft Macintosh PowerPoint</Application>
  <PresentationFormat>Widescreen</PresentationFormat>
  <Paragraphs>843</Paragraphs>
  <Slides>74</Slides>
  <Notes>22</Notes>
  <HiddenSlides>11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Lato</vt:lpstr>
      <vt:lpstr>Menlo</vt:lpstr>
      <vt:lpstr>Merriweather</vt:lpstr>
      <vt:lpstr>Roboto</vt:lpstr>
      <vt:lpstr>Wingdings</vt:lpstr>
      <vt:lpstr>Yantramanav</vt:lpstr>
      <vt:lpstr>Office Theme</vt:lpstr>
      <vt:lpstr>Better Together: Text + Context Final Presentation</vt:lpstr>
      <vt:lpstr>Agenda</vt:lpstr>
      <vt:lpstr>Semantic Scholar (S2): Significant Effort    (slide from Dan Weld)</vt:lpstr>
      <vt:lpstr>Semantic Scholar (S2)</vt:lpstr>
      <vt:lpstr>https://github.com/kwchurch/JSALT_Better_Together </vt:lpstr>
      <vt:lpstr>Better Together: Text (Titles, Abstracts, Body); Context (Citations)</vt:lpstr>
      <vt:lpstr>Query: ``DeepWalk: Online Learning of…’’</vt:lpstr>
      <vt:lpstr>Document Similarities: Use Cases</vt:lpstr>
      <vt:lpstr>Web Page</vt:lpstr>
      <vt:lpstr>Query: ``On the Dangers of Stochastic Parrots…’’</vt:lpstr>
      <vt:lpstr>Deliverables</vt:lpstr>
      <vt:lpstr>Spoiler Alert: Better-Together Conjectures</vt:lpstr>
      <vt:lpstr>Opportunities</vt:lpstr>
      <vt:lpstr>Spoiler Alert: Better-Together Conjectures</vt:lpstr>
      <vt:lpstr>Realities: Missing Values</vt:lpstr>
      <vt:lpstr>Opportunity: More Realistic Benchmarks</vt:lpstr>
      <vt:lpstr>Large &amp; Growing:  Doubles Every 9 Years</vt:lpstr>
      <vt:lpstr>Standard Benchmarks (e.g., OGB, SciRepEval) are Small, Static &amp; Clean</vt:lpstr>
      <vt:lpstr>Benchmarks</vt:lpstr>
      <vt:lpstr>Standard Benchmarks are Small, Static &amp; Clean</vt:lpstr>
      <vt:lpstr>Suggestion for Missing Values</vt:lpstr>
      <vt:lpstr>Estimates of f(d) for d ∉ training set</vt:lpstr>
      <vt:lpstr>Centroid Assumption</vt:lpstr>
      <vt:lpstr>Proposal: Bins (Shabnam)</vt:lpstr>
      <vt:lpstr>Resources &amp; Evaluations: How do losses scale with size of citation graph?</vt:lpstr>
      <vt:lpstr>How do time and space scale with size of graph?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 (mmap in C; numpy.memmap in Python)</vt:lpstr>
      <vt:lpstr>Problems to be done in external memory (Avoid loading embedding into memory)</vt:lpstr>
      <vt:lpstr>Solutions</vt:lpstr>
      <vt:lpstr>Method for mapping vector, v, to 1 bit</vt:lpstr>
      <vt:lpstr>Materializing large values in MM^T </vt:lpstr>
      <vt:lpstr>Similar Authors, Venues, etc.</vt:lpstr>
      <vt:lpstr>Conclusions/Deliverables</vt:lpstr>
      <vt:lpstr>Agenda</vt:lpstr>
      <vt:lpstr>The Case for Bins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Opportunities</vt:lpstr>
      <vt:lpstr>Network Effects: What is the Power of Scale?</vt:lpstr>
      <vt:lpstr>Spoiler Alert: Better-Together Conjectures</vt:lpstr>
      <vt:lpstr>What is the Effect of Scale and Time?</vt:lpstr>
      <vt:lpstr>PowerPoint Presentation</vt:lpstr>
      <vt:lpstr>It's tough to make predictions, especially about the future ― Yogi Berra</vt:lpstr>
      <vt:lpstr>Assign 200M papers to 100 bins (by time)</vt:lpstr>
      <vt:lpstr>Create 100 ProNE Embeddings</vt:lpstr>
      <vt:lpstr>Scale (after binning):  Both a Blessing and a Curse</vt:lpstr>
      <vt:lpstr>Deliverables</vt:lpstr>
      <vt:lpstr>Scale: Both a Blessing and a Curse</vt:lpstr>
      <vt:lpstr>Production Runs</vt:lpstr>
      <vt:lpstr>Scale (after binning):  Both a Blessing and a Curse</vt:lpstr>
      <vt:lpstr>PowerPoint Presentation</vt:lpstr>
      <vt:lpstr>Overview</vt:lpstr>
      <vt:lpstr>Model and limitations</vt:lpstr>
      <vt:lpstr>Optimizations</vt:lpstr>
      <vt:lpstr>Cython</vt:lpstr>
      <vt:lpstr>Float32 → Float16 </vt:lpstr>
      <vt:lpstr>Pre-optimization (cheby step)</vt:lpstr>
      <vt:lpstr>Post optimization (red stuff)</vt:lpstr>
      <vt:lpstr>RAM comparison (density)</vt:lpstr>
      <vt:lpstr>Pre-optimization (finish step)</vt:lpstr>
      <vt:lpstr>Finish with optimizations (red line)</vt:lpstr>
      <vt:lpstr>Conclusion: Bins  Big Effort (but worth it) Come back after break to see why</vt:lpstr>
      <vt:lpstr>Related Work Experiments</vt:lpstr>
      <vt:lpstr>Related Work Experiments (Before)</vt:lpstr>
      <vt:lpstr>Deeper Networks (with layernorm, and GELU activation)</vt:lpstr>
      <vt:lpstr>thanks</vt:lpstr>
      <vt:lpstr>backup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Church, Kenneth</cp:lastModifiedBy>
  <cp:revision>175</cp:revision>
  <dcterms:created xsi:type="dcterms:W3CDTF">2023-06-05T19:42:53Z</dcterms:created>
  <dcterms:modified xsi:type="dcterms:W3CDTF">2023-08-03T05:19:07Z</dcterms:modified>
</cp:coreProperties>
</file>